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56" r:id="rId2"/>
  </p:sldMasterIdLst>
  <p:notesMasterIdLst>
    <p:notesMasterId r:id="rId15"/>
  </p:notesMasterIdLst>
  <p:sldIdLst>
    <p:sldId id="258" r:id="rId3"/>
    <p:sldId id="494" r:id="rId4"/>
    <p:sldId id="510" r:id="rId5"/>
    <p:sldId id="486" r:id="rId6"/>
    <p:sldId id="491" r:id="rId7"/>
    <p:sldId id="489" r:id="rId8"/>
    <p:sldId id="427" r:id="rId9"/>
    <p:sldId id="277" r:id="rId10"/>
    <p:sldId id="326" r:id="rId11"/>
    <p:sldId id="430" r:id="rId12"/>
    <p:sldId id="518" r:id="rId13"/>
    <p:sldId id="51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94660"/>
  </p:normalViewPr>
  <p:slideViewPr>
    <p:cSldViewPr>
      <p:cViewPr varScale="1">
        <p:scale>
          <a:sx n="74" d="100"/>
          <a:sy n="7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4844B-79CE-4CEF-B435-16DD87FB491B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5097F-EEEB-40CD-B432-CE32E5F6F8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0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0411-7DF1-498B-9D7F-531AD5A19C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B4FC-9DA7-4C7A-9520-2AA9062D1C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B7D0-8427-47AE-8004-DDAF540B66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B5E182B-B4F4-48FA-A221-A8F612D41B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822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35B8C34D-C1E6-43F1-947B-7E1D99AC8B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96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r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8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6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2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0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8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6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04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4A665530-471D-4CF8-B15A-200C72F2D1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858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E597C55A-2FFF-4946-B1E6-FCACEDE9A0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261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1" indent="0">
              <a:buNone/>
              <a:defRPr sz="1500" b="1"/>
            </a:lvl2pPr>
            <a:lvl3pPr marL="685760" indent="0">
              <a:buNone/>
              <a:defRPr sz="1350" b="1"/>
            </a:lvl3pPr>
            <a:lvl4pPr marL="1028641" indent="0">
              <a:buNone/>
              <a:defRPr sz="1200" b="1"/>
            </a:lvl4pPr>
            <a:lvl5pPr marL="1371521" indent="0">
              <a:buNone/>
              <a:defRPr sz="1200" b="1"/>
            </a:lvl5pPr>
            <a:lvl6pPr marL="1714401" indent="0">
              <a:buNone/>
              <a:defRPr sz="1200" b="1"/>
            </a:lvl6pPr>
            <a:lvl7pPr marL="2057281" indent="0">
              <a:buNone/>
              <a:defRPr sz="1200" b="1"/>
            </a:lvl7pPr>
            <a:lvl8pPr marL="2400162" indent="0">
              <a:buNone/>
              <a:defRPr sz="1200" b="1"/>
            </a:lvl8pPr>
            <a:lvl9pPr marL="274304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1" indent="0">
              <a:buNone/>
              <a:defRPr sz="1500" b="1"/>
            </a:lvl2pPr>
            <a:lvl3pPr marL="685760" indent="0">
              <a:buNone/>
              <a:defRPr sz="1350" b="1"/>
            </a:lvl3pPr>
            <a:lvl4pPr marL="1028641" indent="0">
              <a:buNone/>
              <a:defRPr sz="1200" b="1"/>
            </a:lvl4pPr>
            <a:lvl5pPr marL="1371521" indent="0">
              <a:buNone/>
              <a:defRPr sz="1200" b="1"/>
            </a:lvl5pPr>
            <a:lvl6pPr marL="1714401" indent="0">
              <a:buNone/>
              <a:defRPr sz="1200" b="1"/>
            </a:lvl6pPr>
            <a:lvl7pPr marL="2057281" indent="0">
              <a:buNone/>
              <a:defRPr sz="1200" b="1"/>
            </a:lvl7pPr>
            <a:lvl8pPr marL="2400162" indent="0">
              <a:buNone/>
              <a:defRPr sz="1200" b="1"/>
            </a:lvl8pPr>
            <a:lvl9pPr marL="274304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78199447-8131-47F0-B5D1-F6FDFABDC5A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97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AFE4EF9-AA47-4584-BA2F-212696980F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025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FD002CF-8AE7-4958-9F79-B0A1C5C0CF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046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15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399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81" indent="0">
              <a:buNone/>
              <a:defRPr sz="900"/>
            </a:lvl2pPr>
            <a:lvl3pPr marL="685760" indent="0">
              <a:buNone/>
              <a:defRPr sz="750"/>
            </a:lvl3pPr>
            <a:lvl4pPr marL="1028641" indent="0">
              <a:buNone/>
              <a:defRPr sz="675"/>
            </a:lvl4pPr>
            <a:lvl5pPr marL="1371521" indent="0">
              <a:buNone/>
              <a:defRPr sz="675"/>
            </a:lvl5pPr>
            <a:lvl6pPr marL="1714401" indent="0">
              <a:buNone/>
              <a:defRPr sz="675"/>
            </a:lvl6pPr>
            <a:lvl7pPr marL="2057281" indent="0">
              <a:buNone/>
              <a:defRPr sz="675"/>
            </a:lvl7pPr>
            <a:lvl8pPr marL="2400162" indent="0">
              <a:buNone/>
              <a:defRPr sz="675"/>
            </a:lvl8pPr>
            <a:lvl9pPr marL="274304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35F291C6-A548-4B79-98E5-D0333BFADF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0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E5E6-3FE6-4630-B645-D7E7A7C97E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15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399"/>
            </a:lvl1pPr>
            <a:lvl2pPr marL="342881" indent="0">
              <a:buNone/>
              <a:defRPr sz="2100"/>
            </a:lvl2pPr>
            <a:lvl3pPr marL="685760" indent="0">
              <a:buNone/>
              <a:defRPr sz="1800"/>
            </a:lvl3pPr>
            <a:lvl4pPr marL="1028641" indent="0">
              <a:buNone/>
              <a:defRPr sz="1500"/>
            </a:lvl4pPr>
            <a:lvl5pPr marL="1371521" indent="0">
              <a:buNone/>
              <a:defRPr sz="1500"/>
            </a:lvl5pPr>
            <a:lvl6pPr marL="1714401" indent="0">
              <a:buNone/>
              <a:defRPr sz="1500"/>
            </a:lvl6pPr>
            <a:lvl7pPr marL="2057281" indent="0">
              <a:buNone/>
              <a:defRPr sz="1500"/>
            </a:lvl7pPr>
            <a:lvl8pPr marL="2400162" indent="0">
              <a:buNone/>
              <a:defRPr sz="1500"/>
            </a:lvl8pPr>
            <a:lvl9pPr marL="2743042" indent="0">
              <a:buNone/>
              <a:defRPr sz="15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81" indent="0">
              <a:buNone/>
              <a:defRPr sz="900"/>
            </a:lvl2pPr>
            <a:lvl3pPr marL="685760" indent="0">
              <a:buNone/>
              <a:defRPr sz="750"/>
            </a:lvl3pPr>
            <a:lvl4pPr marL="1028641" indent="0">
              <a:buNone/>
              <a:defRPr sz="675"/>
            </a:lvl4pPr>
            <a:lvl5pPr marL="1371521" indent="0">
              <a:buNone/>
              <a:defRPr sz="675"/>
            </a:lvl5pPr>
            <a:lvl6pPr marL="1714401" indent="0">
              <a:buNone/>
              <a:defRPr sz="675"/>
            </a:lvl6pPr>
            <a:lvl7pPr marL="2057281" indent="0">
              <a:buNone/>
              <a:defRPr sz="675"/>
            </a:lvl7pPr>
            <a:lvl8pPr marL="2400162" indent="0">
              <a:buNone/>
              <a:defRPr sz="675"/>
            </a:lvl8pPr>
            <a:lvl9pPr marL="274304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C98B0A55-8E44-459E-B371-0738720CAB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960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F1492AE-1079-4D3B-93D3-197EBBF6A5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506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E36BC23-07EB-4495-A587-71E43DA746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9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5E39-A6E2-491C-AC0D-098851AD29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CBFD-175E-4771-8CB3-7F86FD9FCC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72E-B5E6-4C0A-83B9-CE8718941F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B20-636D-4EA6-8821-75D55EFAFD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D501-823E-4B9F-B6B9-B0787F44C7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F3B1-32A0-4F0E-859F-02F7E3D22B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B0EB-3E9A-499E-B64F-75DE34939E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E75BB-09F3-4769-AB9D-9C06FEE211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BD04F62C-BCF7-4BA9-BB4C-7F9DA9F7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2/16/2025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0A78AF87-E60B-4AA1-879C-2E1D5AEBA923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ctr" defTabSz="685760" rtl="1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0" indent="-257160" algn="r" defTabSz="685760" rtl="1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557180" indent="-214301" algn="r" defTabSz="685760" rtl="1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1" indent="-171440" algn="r" defTabSz="685760" rtl="1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80" indent="-171440" algn="r" defTabSz="685760" rtl="1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61" indent="-171440" algn="r" defTabSz="685760" rtl="1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41" indent="-171440" algn="r" defTabSz="685760" rtl="1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22" indent="-171440" algn="r" defTabSz="685760" rtl="1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02" indent="-171440" algn="r" defTabSz="685760" rtl="1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82" indent="-171440" algn="r" defTabSz="685760" rtl="1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68576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1" algn="r" defTabSz="68576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0" algn="r" defTabSz="68576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1" algn="r" defTabSz="68576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21" algn="r" defTabSz="68576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01" algn="r" defTabSz="68576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81" algn="r" defTabSz="68576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62" algn="r" defTabSz="68576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42" algn="r" defTabSz="68576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95400" y="2514600"/>
            <a:ext cx="689990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8000" dirty="0">
                <a:latin typeface="IranNastaliq" panose="02020505000000020003" pitchFamily="18" charset="0"/>
                <a:cs typeface="IranNastaliq" panose="02020505000000020003" pitchFamily="18" charset="0"/>
              </a:rPr>
              <a:t>گزارش عملکرد مدیریت اطلاع رسانی</a:t>
            </a:r>
          </a:p>
          <a:p>
            <a:pPr algn="ctr"/>
            <a:endParaRPr lang="en-US" sz="3200" dirty="0"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20273" y="304800"/>
            <a:ext cx="68999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800" dirty="0">
                <a:latin typeface="IranNastaliq" panose="02020505000000020003" pitchFamily="18" charset="0"/>
                <a:cs typeface="IranNastaliq" panose="02020505000000020003" pitchFamily="18" charset="0"/>
              </a:rPr>
              <a:t>بسم الله الرحمن الرحیم</a:t>
            </a:r>
            <a:endParaRPr lang="fa-IR" sz="4800" b="1" dirty="0">
              <a:latin typeface="IranNastaliq" panose="02020505000000020003" pitchFamily="18" charset="0"/>
              <a:cs typeface="IranNastaliq" panose="02020505000000020003" pitchFamily="18" charset="0"/>
            </a:endParaRPr>
          </a:p>
          <a:p>
            <a:pPr algn="ctr"/>
            <a:endParaRPr lang="en-US" sz="3200" dirty="0"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839200" cy="10668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4800" y="391289"/>
            <a:ext cx="8382000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IranNastaliq" pitchFamily="18" charset="0"/>
                <a:ea typeface="+mn-ea"/>
                <a:cs typeface="B Titr" pitchFamily="2" charset="-78"/>
              </a:rPr>
              <a:t>اعضای هیات علمی اچ بالای 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IranNastaliq" pitchFamily="18" charset="0"/>
                <a:ea typeface="+mn-ea"/>
                <a:cs typeface="B Titr" pitchFamily="2" charset="-78"/>
              </a:rPr>
              <a:t>20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 descr="C:\Users\f.sadeghloo\Desktop\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2425" y="1447800"/>
            <a:ext cx="984885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049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194" name="Picture 2" descr="C:\Users\f.sadeghloo\Desktop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5763" y="1724025"/>
            <a:ext cx="9915526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839200" cy="1066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04800" y="391289"/>
            <a:ext cx="8382000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IranNastaliq" pitchFamily="18" charset="0"/>
                <a:ea typeface="+mn-ea"/>
                <a:cs typeface="B Titr" pitchFamily="2" charset="-78"/>
              </a:rPr>
              <a:t>اعضای هیات علمی اچ بالای 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IranNastaliq" pitchFamily="18" charset="0"/>
                <a:ea typeface="+mn-ea"/>
                <a:cs typeface="B Titr" pitchFamily="2" charset="-78"/>
              </a:rPr>
              <a:t>20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5086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7546" cy="11513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88297" y="533400"/>
            <a:ext cx="7696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کاهش آمار اعضای هیات علمی با صفر و یک مقاله در سامانه علم سنجی</a:t>
            </a:r>
            <a:endParaRPr lang="en-US" sz="2000" dirty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ctr" rtl="1"/>
            <a:endParaRPr lang="en-US" sz="2000" dirty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</p:txBody>
      </p:sp>
      <p:pic>
        <p:nvPicPr>
          <p:cNvPr id="8" name="Picture 7" descr="C:\Users\f.sadeghlo\Desktop\9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189"/>
            <a:ext cx="1265205" cy="72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520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a-IR" sz="1800" b="1" dirty="0" smtClean="0"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sz="1800" b="1" dirty="0" smtClean="0">
                <a:cs typeface="B Nazanin" panose="00000400000000000000" pitchFamily="2" charset="-78"/>
              </a:rPr>
              <a:t>کاهش آمار اعضای هیات علمی با صفر و </a:t>
            </a:r>
            <a:r>
              <a:rPr lang="fa-IR" sz="1800" b="1" smtClean="0">
                <a:cs typeface="B Nazanin" panose="00000400000000000000" pitchFamily="2" charset="-78"/>
              </a:rPr>
              <a:t>یک مقاله </a:t>
            </a:r>
            <a:r>
              <a:rPr lang="fa-IR" sz="1800" b="1" dirty="0" smtClean="0">
                <a:cs typeface="B Nazanin" panose="00000400000000000000" pitchFamily="2" charset="-78"/>
              </a:rPr>
              <a:t>از 76 به 64:</a:t>
            </a:r>
          </a:p>
          <a:p>
            <a:pPr marL="0" indent="0">
              <a:buNone/>
            </a:pPr>
            <a:endParaRPr lang="fa-IR" sz="1800" b="1" dirty="0">
              <a:cs typeface="B Nazanin" panose="00000400000000000000" pitchFamily="2" charset="-78"/>
            </a:endParaRPr>
          </a:p>
          <a:p>
            <a:pPr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جستجوی تمامی اعضای هیات علمی در پایگاه اسکوپوس به صورت ماهانه</a:t>
            </a:r>
          </a:p>
          <a:p>
            <a:pPr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ادغام پروفایلهای جدا افتاده اعضای هیات علمی </a:t>
            </a:r>
          </a:p>
          <a:p>
            <a:pPr>
              <a:buAutoNum type="arabicPeriod"/>
            </a:pPr>
            <a:r>
              <a:rPr lang="fa-IR" sz="1800" b="1" dirty="0" smtClean="0">
                <a:cs typeface="B Nazanin" panose="00000400000000000000" pitchFamily="2" charset="-78"/>
              </a:rPr>
              <a:t>پاسخ به بازخوردهای اعضای هیات علمی </a:t>
            </a:r>
          </a:p>
          <a:p>
            <a:pPr>
              <a:buAutoNum type="arabicPeriod"/>
            </a:pPr>
            <a:endParaRPr lang="en-US" sz="1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042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57400" y="1866900"/>
            <a:ext cx="4876800" cy="9906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مدیریت اطلاع رسانی پزشکی و منابع علمی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57400" y="4028340"/>
            <a:ext cx="1600200" cy="9906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نشریات و کتب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095750" y="4010024"/>
            <a:ext cx="1600200" cy="9906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علم سنجی و پایش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19800" y="4028340"/>
            <a:ext cx="1600200" cy="9906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امور کتابخانه ها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724400" y="2857500"/>
            <a:ext cx="0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90800" y="3429000"/>
            <a:ext cx="411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05454" y="3429000"/>
            <a:ext cx="0" cy="581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24400" y="3447316"/>
            <a:ext cx="0" cy="581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731977" y="3429000"/>
            <a:ext cx="0" cy="581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116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2590800"/>
            <a:ext cx="21964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6600" dirty="0" smtClean="0">
                <a:solidFill>
                  <a:schemeClr val="accent1">
                    <a:lumMod val="50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علم سنجی و پایش</a:t>
            </a:r>
            <a:endParaRPr lang="en-US" sz="6600" dirty="0">
              <a:solidFill>
                <a:schemeClr val="accent1">
                  <a:lumMod val="50000"/>
                </a:schemeClr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59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71"/>
            <a:ext cx="9147546" cy="11513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0" y="414417"/>
            <a:ext cx="4357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رتبه دانشگاه علوم پزشکی البرز در سامانه علم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سنجی</a:t>
            </a:r>
            <a:endParaRPr lang="en-US" b="1" dirty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</p:txBody>
      </p:sp>
      <p:pic>
        <p:nvPicPr>
          <p:cNvPr id="9" name="Picture 8" descr="C:\Users\f.sadeghlo\Desktop\9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9" y="364263"/>
            <a:ext cx="2207725" cy="72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 descr="C:\Users\f.sadeghloo\Desktop\1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990600"/>
            <a:ext cx="8610601" cy="424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f.sadeghloo\Desktop\2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86325"/>
            <a:ext cx="8382001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82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46" y="0"/>
            <a:ext cx="9147546" cy="11513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6801" y="304800"/>
            <a:ext cx="6511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800" dirty="0">
                <a:solidFill>
                  <a:prstClr val="black"/>
                </a:solidFill>
                <a:cs typeface="B Titr" pitchFamily="2" charset="-78"/>
              </a:rPr>
              <a:t>مدیریت سامانه علم سنجی و بروزرسانی آن</a:t>
            </a:r>
            <a:endParaRPr lang="en-US" sz="2800" dirty="0">
              <a:solidFill>
                <a:prstClr val="black"/>
              </a:solidFill>
              <a:cs typeface="B Titr" pitchFamily="2" charset="-78"/>
            </a:endParaRPr>
          </a:p>
        </p:txBody>
      </p:sp>
      <p:pic>
        <p:nvPicPr>
          <p:cNvPr id="2051" name="Picture 3" descr="C:\Users\f.sadeghloo\Desktop\11111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914400"/>
            <a:ext cx="7619999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18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7" y="5366"/>
            <a:ext cx="9147546" cy="1371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0" y="652790"/>
            <a:ext cx="64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a-IR" sz="2800" dirty="0" smtClean="0">
                <a:solidFill>
                  <a:prstClr val="black"/>
                </a:solidFill>
                <a:cs typeface="B Titr" pitchFamily="2" charset="-78"/>
              </a:rPr>
              <a:t>گزارش عملکرد دانشگاه علوم پزشکی البرز</a:t>
            </a:r>
            <a:endParaRPr lang="en-US" sz="2800" dirty="0">
              <a:solidFill>
                <a:prstClr val="black"/>
              </a:solidFill>
              <a:cs typeface="B Titr" pitchFamily="2" charset="-78"/>
            </a:endParaRPr>
          </a:p>
        </p:txBody>
      </p:sp>
      <p:pic>
        <p:nvPicPr>
          <p:cNvPr id="3074" name="Picture 2" descr="C:\Users\f.sadeghloo\Desktop\4444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700213"/>
            <a:ext cx="8686800" cy="401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4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7546" cy="11513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88297" y="533400"/>
            <a:ext cx="7696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خلاصه عملکرد و روند پیشرفت دانشگاه </a:t>
            </a:r>
            <a:r>
              <a:rPr lang="fa-IR" sz="2000" b="1" dirty="0">
                <a:solidFill>
                  <a:schemeClr val="accent2"/>
                </a:solidFill>
                <a:cs typeface="B Titr" pitchFamily="2" charset="-78"/>
              </a:rPr>
              <a:t> </a:t>
            </a: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بر </a:t>
            </a:r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اساس سامانه علم سنجی </a:t>
            </a:r>
            <a:endParaRPr lang="en-US" sz="2000" dirty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ctr" rtl="1"/>
            <a:endParaRPr lang="en-US" sz="2000" dirty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</p:txBody>
      </p:sp>
      <p:pic>
        <p:nvPicPr>
          <p:cNvPr id="8" name="Picture 7" descr="C:\Users\f.sadeghlo\Desktop\9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189"/>
            <a:ext cx="1265205" cy="72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520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f.sadeghloo\Desktop\5555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0" y="1379985"/>
            <a:ext cx="8764587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f.sadeghloo\Desktop\666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388678"/>
            <a:ext cx="292417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f.sadeghloo\Desktop\7777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442" y="4399410"/>
            <a:ext cx="322897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00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46" y="0"/>
            <a:ext cx="9147546" cy="11513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56162" y="381000"/>
            <a:ext cx="6096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400" b="1" dirty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روند رشد مقالات چاپ شده دانشگاه در پایگاه اسکوپوس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f.sadeghloo\Desktop\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14474"/>
            <a:ext cx="891540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393E-7269-439D-98A6-077FBA83B8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46" y="0"/>
            <a:ext cx="9147546" cy="115138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140759" y="304800"/>
            <a:ext cx="4352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  <a:tabLst>
                <a:tab pos="5305425" algn="l"/>
              </a:tabLst>
            </a:pPr>
            <a:r>
              <a:rPr lang="fa-IR" sz="2400" b="1" dirty="0" smtClean="0">
                <a:solidFill>
                  <a:srgbClr val="1F497D"/>
                </a:solidFill>
                <a:latin typeface="IranNastaliq" pitchFamily="18" charset="0"/>
                <a:ea typeface="Calibri" pitchFamily="34" charset="0"/>
                <a:cs typeface="B Titr" pitchFamily="2" charset="-78"/>
              </a:rPr>
              <a:t>تعداد همکاری </a:t>
            </a:r>
            <a:r>
              <a:rPr lang="fa-IR" sz="2400" b="1" dirty="0">
                <a:solidFill>
                  <a:srgbClr val="1F497D"/>
                </a:solidFill>
                <a:latin typeface="IranNastaliq" pitchFamily="18" charset="0"/>
                <a:ea typeface="Calibri" pitchFamily="34" charset="0"/>
                <a:cs typeface="B Titr" pitchFamily="2" charset="-78"/>
              </a:rPr>
              <a:t>های بین المللی </a:t>
            </a:r>
            <a:r>
              <a:rPr lang="fa-IR" sz="2400" b="1" dirty="0" smtClean="0">
                <a:solidFill>
                  <a:srgbClr val="1F497D"/>
                </a:solidFill>
                <a:latin typeface="IranNastaliq" pitchFamily="18" charset="0"/>
                <a:ea typeface="Calibri" pitchFamily="34" charset="0"/>
                <a:cs typeface="B Titr" pitchFamily="2" charset="-78"/>
              </a:rPr>
              <a:t>دانشگاه</a:t>
            </a:r>
            <a:endParaRPr lang="en-US" sz="2400" dirty="0">
              <a:solidFill>
                <a:srgbClr val="1F497D"/>
              </a:solidFill>
              <a:latin typeface="IranNastaliq" pitchFamily="18" charset="0"/>
              <a:cs typeface="B Titr" pitchFamily="2" charset="-78"/>
            </a:endParaRPr>
          </a:p>
        </p:txBody>
      </p:sp>
      <p:pic>
        <p:nvPicPr>
          <p:cNvPr id="2" name="Picture 2" descr="C:\Users\f.sadeghloo\Desktop\1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14462"/>
            <a:ext cx="8458200" cy="445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283346"/>
      </p:ext>
    </p:extLst>
  </p:cSld>
  <p:clrMapOvr>
    <a:masterClrMapping/>
  </p:clrMapOvr>
  <p:transition spd="med">
    <p:push dir="d"/>
  </p:transition>
</p:sld>
</file>

<file path=ppt/theme/theme1.xml><?xml version="1.0" encoding="utf-8"?>
<a:theme xmlns:a="http://schemas.openxmlformats.org/drawingml/2006/main" name="New Microsoft PowerPoin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2330</TotalTime>
  <Words>151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New Microsoft PowerPoint Presentation</vt:lpstr>
      <vt:lpstr>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fatemeh sadeghlo</dc:creator>
  <cp:lastModifiedBy>Fateme Sadeghloo</cp:lastModifiedBy>
  <cp:revision>550</cp:revision>
  <dcterms:created xsi:type="dcterms:W3CDTF">2006-08-16T00:00:00Z</dcterms:created>
  <dcterms:modified xsi:type="dcterms:W3CDTF">2025-02-16T05:06:25Z</dcterms:modified>
</cp:coreProperties>
</file>